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0" r:id="rId6"/>
    <p:sldId id="261" r:id="rId7"/>
    <p:sldId id="262" r:id="rId8"/>
    <p:sldId id="258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2417856"/>
            <a:ext cx="814393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«Анализ итогов 2024/25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учебного года.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Условия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реализации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образовательных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программ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в 2025/26 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учебном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году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Педагогический совет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1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28.08. 2025 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AutoShape 3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utoShape 5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52"/>
            <a:ext cx="5861342" cy="2177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17693"/>
            <a:ext cx="671517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План августовского  педагогического совета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Организационный  этап</a:t>
            </a:r>
          </a:p>
          <a:p>
            <a:pPr marL="342900" indent="-342900">
              <a:buAutoNum type="arabicPeriod"/>
            </a:pPr>
            <a:r>
              <a:rPr lang="ru-RU" sz="2000" dirty="0" smtClean="0"/>
              <a:t>Стратегия  развития образования до 2036 года и Региональные программы развития</a:t>
            </a:r>
            <a:r>
              <a:rPr lang="en-US" sz="2000" dirty="0" smtClean="0"/>
              <a:t>  </a:t>
            </a:r>
            <a:r>
              <a:rPr lang="ru-RU" sz="2000" dirty="0" smtClean="0"/>
              <a:t>образования как механизм реализации  Стратегии развития образования в регионе.                                                      </a:t>
            </a:r>
            <a:r>
              <a:rPr lang="ru-RU" sz="2000" dirty="0" err="1" smtClean="0"/>
              <a:t>Катагарова</a:t>
            </a:r>
            <a:r>
              <a:rPr lang="ru-RU" sz="2000" dirty="0" smtClean="0"/>
              <a:t> О.А.</a:t>
            </a:r>
          </a:p>
          <a:p>
            <a:pPr marL="342900" indent="-342900">
              <a:buAutoNum type="arabicPeriod" startAt="2"/>
            </a:pPr>
            <a:r>
              <a:rPr lang="ru-RU" sz="2000" dirty="0" smtClean="0"/>
              <a:t>Реализация единой модели профориентации в школе, навигация школьников на  рынке труда. Новые правила применения дисциплинарных мер к</a:t>
            </a:r>
            <a:r>
              <a:rPr lang="en-US" sz="2000" dirty="0" smtClean="0"/>
              <a:t> </a:t>
            </a:r>
            <a:r>
              <a:rPr lang="ru-RU" sz="2000" dirty="0" smtClean="0"/>
              <a:t>ученикам.     </a:t>
            </a:r>
          </a:p>
          <a:p>
            <a:pPr marL="342900" indent="-342900"/>
            <a:r>
              <a:rPr lang="ru-RU" sz="2000" dirty="0" smtClean="0"/>
              <a:t>                                                                              </a:t>
            </a:r>
            <a:r>
              <a:rPr lang="ru-RU" sz="2000" dirty="0" err="1" smtClean="0"/>
              <a:t>Мубаракшина</a:t>
            </a:r>
            <a:r>
              <a:rPr lang="ru-RU" sz="2000" dirty="0" smtClean="0"/>
              <a:t> И.И.</a:t>
            </a:r>
          </a:p>
          <a:p>
            <a:pPr marL="342900" indent="-342900">
              <a:buAutoNum type="arabicPeriod" startAt="3"/>
            </a:pPr>
            <a:r>
              <a:rPr lang="ru-RU" sz="2000" dirty="0" smtClean="0"/>
              <a:t>Профессиональный рост педагогов и повышение престижа профессии. </a:t>
            </a:r>
            <a:r>
              <a:rPr lang="en-US" sz="2000" dirty="0" err="1" smtClean="0"/>
              <a:t>Новая</a:t>
            </a:r>
            <a:r>
              <a:rPr lang="en-US" sz="2000" dirty="0" smtClean="0"/>
              <a:t> </a:t>
            </a:r>
            <a:r>
              <a:rPr lang="en-US" sz="2000" dirty="0" err="1" smtClean="0"/>
              <a:t>Концепция</a:t>
            </a:r>
            <a:r>
              <a:rPr lang="en-US" sz="2000" dirty="0" smtClean="0"/>
              <a:t> </a:t>
            </a:r>
            <a:r>
              <a:rPr lang="en-US" sz="2000" dirty="0" err="1" smtClean="0"/>
              <a:t>развития</a:t>
            </a:r>
            <a:r>
              <a:rPr lang="ru-RU" sz="2000" dirty="0" smtClean="0"/>
              <a:t> </a:t>
            </a:r>
            <a:r>
              <a:rPr lang="en-US" sz="2000" dirty="0" err="1" smtClean="0"/>
              <a:t>наставничества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период</a:t>
            </a:r>
            <a:r>
              <a:rPr lang="en-US" sz="2000" dirty="0" smtClean="0"/>
              <a:t> </a:t>
            </a:r>
            <a:r>
              <a:rPr lang="en-US" sz="2000" dirty="0" err="1" smtClean="0"/>
              <a:t>до</a:t>
            </a:r>
            <a:r>
              <a:rPr lang="en-US" sz="2000" dirty="0" smtClean="0"/>
              <a:t> 2030</a:t>
            </a:r>
            <a:r>
              <a:rPr lang="ru-RU" sz="2000" dirty="0" smtClean="0"/>
              <a:t> </a:t>
            </a:r>
            <a:r>
              <a:rPr lang="en-US" sz="2000" dirty="0" err="1" smtClean="0"/>
              <a:t>года</a:t>
            </a:r>
            <a:r>
              <a:rPr lang="ru-RU" sz="2000" dirty="0" smtClean="0"/>
              <a:t>. </a:t>
            </a:r>
            <a:r>
              <a:rPr lang="ru-RU" sz="2000" dirty="0" err="1" smtClean="0"/>
              <a:t>Дебюрократизация</a:t>
            </a:r>
            <a:r>
              <a:rPr lang="ru-RU" sz="2000" dirty="0" smtClean="0"/>
              <a:t> процессов, сокращение внутренней отчетности и развитие безопасных цифровых решений в образовании .                                               Филина Е.К.       </a:t>
            </a:r>
          </a:p>
          <a:p>
            <a:pPr marL="342900" indent="-342900">
              <a:buAutoNum type="arabicPeriod" startAt="3"/>
            </a:pPr>
            <a:r>
              <a:rPr lang="ru-RU" sz="2000" dirty="0" smtClean="0"/>
              <a:t>Реализация ООП и анализ результатов образовательной деятельности в 2024/25 учебном году.  </a:t>
            </a:r>
          </a:p>
          <a:p>
            <a:pPr marL="342900" indent="-342900"/>
            <a:r>
              <a:rPr lang="ru-RU" dirty="0" smtClean="0"/>
              <a:t>                                                                                         </a:t>
            </a:r>
            <a:r>
              <a:rPr lang="ru-RU" dirty="0" err="1" smtClean="0"/>
              <a:t>Катагарова</a:t>
            </a:r>
            <a:r>
              <a:rPr lang="ru-RU" dirty="0" smtClean="0"/>
              <a:t> О.А.</a:t>
            </a:r>
          </a:p>
          <a:p>
            <a:pPr marL="342900" indent="-342900"/>
            <a:r>
              <a:rPr lang="ru-RU" dirty="0" smtClean="0"/>
              <a:t>5.    Разное</a:t>
            </a:r>
          </a:p>
          <a:p>
            <a:pPr marL="342900" indent="-342900">
              <a:buAutoNum type="arabicPeriod" startAt="2"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00958" y="200024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мин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72396" y="307181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 мин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643834" y="4071942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мин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643834" y="5143512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мин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00958" y="107154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мин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715272" y="628652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мин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фиолетовый, Фиолетовый, Сире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0181C9EC-E891-1639-DF96-6E1585E2A3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4531904"/>
            <a:ext cx="3101462" cy="232609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2000" y="1268760"/>
            <a:ext cx="4293624" cy="48320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«Успешное будущее</a:t>
            </a:r>
          </a:p>
          <a:p>
            <a:pPr algn="ctr"/>
            <a:r>
              <a:rPr lang="ru-RU" sz="2800" b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 зависит </a:t>
            </a:r>
            <a:br>
              <a:rPr lang="ru-RU" sz="2800" b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качественного образования</a:t>
            </a:r>
            <a:br>
              <a:rPr lang="ru-RU" sz="2800" b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разностороннего развития. Такие возможности нужно обеспечить повсеместно, </a:t>
            </a:r>
            <a:br>
              <a:rPr lang="ru-RU" sz="2800" b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любом регионе нашей страны»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95368" y="6109062"/>
            <a:ext cx="15786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В.В. Путин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83968" y="5347500"/>
            <a:ext cx="664366" cy="6949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614" y="497192"/>
            <a:ext cx="664366" cy="694904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xmlns="" id="{7BCF9AE8-5ACC-3E2E-974F-8780EA153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12776"/>
            <a:ext cx="4427983" cy="372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222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фиолетовый, Фиолетовый, Сире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740BCD84-1F54-EDC6-F547-C1A2B5B2B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2B3124A-68DD-CC26-5BD4-F63168850296}"/>
              </a:ext>
            </a:extLst>
          </p:cNvPr>
          <p:cNvSpPr txBox="1"/>
          <p:nvPr/>
        </p:nvSpPr>
        <p:spPr>
          <a:xfrm>
            <a:off x="683568" y="461112"/>
            <a:ext cx="605467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BF363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>
                <a:solidFill>
                  <a:srgbClr val="BF363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ктуальная задача </a:t>
            </a:r>
            <a:r>
              <a:rPr lang="ru-RU" sz="2800" dirty="0">
                <a:solidFill>
                  <a:srgbClr val="BF363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2800" dirty="0">
                <a:solidFill>
                  <a:srgbClr val="28358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организация широкомасштабной работы, направленной </a:t>
            </a:r>
          </a:p>
          <a:p>
            <a:pPr algn="ctr"/>
            <a:r>
              <a:rPr lang="ru-RU" sz="2800" dirty="0">
                <a:solidFill>
                  <a:srgbClr val="28358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повышение квалификации, </a:t>
            </a:r>
          </a:p>
          <a:p>
            <a:pPr algn="ctr"/>
            <a:r>
              <a:rPr lang="ru-RU" sz="2800" dirty="0">
                <a:solidFill>
                  <a:srgbClr val="28358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профессиональный рост каждого учителя</a:t>
            </a:r>
            <a:br>
              <a:rPr lang="ru-RU" sz="2800" dirty="0">
                <a:solidFill>
                  <a:srgbClr val="28358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28358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управленца.</a:t>
            </a:r>
            <a:endParaRPr lang="ru-RU" sz="4400" b="1" dirty="0">
              <a:solidFill>
                <a:srgbClr val="2835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 descr="Изображение выглядит как Графика, графический дизайн, Шрифт, графическая встав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A56AC9F-4AFB-5A8D-2048-3CAF07424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3861048"/>
            <a:ext cx="2393198" cy="281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70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фиолетовый, Фиолетовый, Сире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A1C57ADD-3BE4-485C-514D-BE0630854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573263"/>
            <a:ext cx="4389129" cy="32918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90386AA-7815-C834-5638-C89456256333}"/>
              </a:ext>
            </a:extLst>
          </p:cNvPr>
          <p:cNvSpPr txBox="1"/>
          <p:nvPr/>
        </p:nvSpPr>
        <p:spPr>
          <a:xfrm>
            <a:off x="1475656" y="97557"/>
            <a:ext cx="6752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83583"/>
                </a:solidFill>
                <a:latin typeface="Arial Black" panose="020B0A04020102020204" pitchFamily="34" charset="0"/>
              </a:rPr>
              <a:t>ДОПОЛНИТЕЛЬНОЕ ПРОФЕССИОНАЛЬНОЕ ОБРАЗОВАНИЕ ПЕДАГОГОВ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97F2616-D973-DA61-1CC5-3A74C1477FDB}"/>
              </a:ext>
            </a:extLst>
          </p:cNvPr>
          <p:cNvSpPr txBox="1"/>
          <p:nvPr/>
        </p:nvSpPr>
        <p:spPr>
          <a:xfrm>
            <a:off x="4623619" y="2060848"/>
            <a:ext cx="394335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дополнительном</a:t>
            </a:r>
          </a:p>
          <a:p>
            <a:pPr algn="ctr"/>
            <a:r>
              <a:rPr lang="ru-RU" sz="200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профобразовании педагогов –</a:t>
            </a:r>
          </a:p>
          <a:p>
            <a:pPr algn="ctr"/>
            <a:r>
              <a:rPr lang="ru-RU" sz="2000" b="1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ограничения на обучение учителей</a:t>
            </a:r>
            <a:br>
              <a:rPr lang="ru-RU" sz="2000" b="1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частных центрах ДПО.</a:t>
            </a:r>
          </a:p>
          <a:p>
            <a:pPr algn="ctr"/>
            <a:endParaRPr lang="ru-RU" sz="2000" b="1" dirty="0">
              <a:solidFill>
                <a:srgbClr val="BF36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0" i="0" u="none" strike="noStrike" baseline="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Педагоги, которые реализуют ООП НОО,</a:t>
            </a:r>
          </a:p>
          <a:p>
            <a:pPr algn="ctr"/>
            <a:r>
              <a:rPr lang="ru-RU" sz="2000" b="0" i="0" u="none" strike="noStrike" baseline="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и СОО, могут получать ДПО только </a:t>
            </a:r>
            <a:br>
              <a:rPr lang="ru-RU" sz="2000" b="0" i="0" u="none" strike="noStrike" baseline="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0" u="none" strike="noStrike" baseline="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пяти типах организаций.</a:t>
            </a:r>
            <a:endParaRPr lang="ru-RU" sz="2400" b="1" dirty="0">
              <a:solidFill>
                <a:srgbClr val="2835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94690A1-484D-B6A9-861A-726987DD0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78" y="1772816"/>
            <a:ext cx="3551805" cy="49315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9618E89-D1FF-49E8-4194-C295F7DC7DB4}"/>
              </a:ext>
            </a:extLst>
          </p:cNvPr>
          <p:cNvSpPr txBox="1"/>
          <p:nvPr/>
        </p:nvSpPr>
        <p:spPr>
          <a:xfrm>
            <a:off x="522186" y="1404152"/>
            <a:ext cx="40498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283583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ФЕДЕРАЛЬНЫЙ ЗАКОН ОТ 21.04.2025 № 86-ФЗ</a:t>
            </a:r>
          </a:p>
        </p:txBody>
      </p:sp>
    </p:spTree>
    <p:extLst>
      <p:ext uri="{BB962C8B-B14F-4D97-AF65-F5344CB8AC3E}">
        <p14:creationId xmlns:p14="http://schemas.microsoft.com/office/powerpoint/2010/main" val="465238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Изображение выглядит как снимок экрана, фиолетовый, Фиолетовый, Сире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03451694-84DB-CA94-D7B6-865C95C35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871" y="3566154"/>
            <a:ext cx="4389129" cy="32918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E01480E-BEB3-3F23-8965-FEE83BB859EF}"/>
              </a:ext>
            </a:extLst>
          </p:cNvPr>
          <p:cNvSpPr txBox="1"/>
          <p:nvPr/>
        </p:nvSpPr>
        <p:spPr>
          <a:xfrm>
            <a:off x="1245609" y="385323"/>
            <a:ext cx="6652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283583"/>
                </a:solidFill>
                <a:latin typeface="Arial Black" panose="020B0A04020102020204" pitchFamily="34" charset="0"/>
              </a:rPr>
              <a:t>НОРМИРОВАНИЕ ТРУДА ПЕДАГОГОВ</a:t>
            </a:r>
          </a:p>
        </p:txBody>
      </p:sp>
      <p:pic>
        <p:nvPicPr>
          <p:cNvPr id="2050" name="Picture 2" descr="Увеличить">
            <a:extLst>
              <a:ext uri="{FF2B5EF4-FFF2-40B4-BE49-F238E27FC236}">
                <a16:creationId xmlns:a16="http://schemas.microsoft.com/office/drawing/2014/main" xmlns="" id="{EA4C5288-D5D8-566F-AC97-91144F0D2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" t="527" r="1673" b="1215"/>
          <a:stretch/>
        </p:blipFill>
        <p:spPr bwMode="auto">
          <a:xfrm>
            <a:off x="441913" y="2005535"/>
            <a:ext cx="2252952" cy="428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796F65E-87FD-415D-B908-057A0E11FFF0}"/>
              </a:ext>
            </a:extLst>
          </p:cNvPr>
          <p:cNvSpPr txBox="1"/>
          <p:nvPr/>
        </p:nvSpPr>
        <p:spPr>
          <a:xfrm>
            <a:off x="-1625" y="1186530"/>
            <a:ext cx="32727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283583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ПРИКАЗ МИНИСТЕРСТВА ПРОСВЕЩЕНИЯ РОССИЙСКОЙ ФЕДЕРАЦИИ ОТ 04.04.2025 № 268</a:t>
            </a:r>
          </a:p>
        </p:txBody>
      </p:sp>
      <p:pic>
        <p:nvPicPr>
          <p:cNvPr id="2052" name="Picture 4" descr="Увеличить">
            <a:extLst>
              <a:ext uri="{FF2B5EF4-FFF2-40B4-BE49-F238E27FC236}">
                <a16:creationId xmlns:a16="http://schemas.microsoft.com/office/drawing/2014/main" xmlns="" id="{0075A08C-7E3B-B250-BB63-E959988D70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t="910" r="1635" b="1084"/>
          <a:stretch/>
        </p:blipFill>
        <p:spPr bwMode="auto">
          <a:xfrm>
            <a:off x="3338372" y="1998427"/>
            <a:ext cx="2252952" cy="429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EC01FFF-AEA7-7387-3979-79D545147285}"/>
              </a:ext>
            </a:extLst>
          </p:cNvPr>
          <p:cNvSpPr txBox="1"/>
          <p:nvPr/>
        </p:nvSpPr>
        <p:spPr>
          <a:xfrm>
            <a:off x="3006371" y="1186325"/>
            <a:ext cx="29943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283583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ПРИКАЗ МИНИСТЕРСТВА ПРОСВЕЩЕНИЯ РОССИЙСКОЙ ФЕДЕРАЦИИ ОТ 04.04.2025 № 269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8AFA56A-68D0-5BC7-6D72-CEE807D3F716}"/>
              </a:ext>
            </a:extLst>
          </p:cNvPr>
          <p:cNvSpPr txBox="1"/>
          <p:nvPr/>
        </p:nvSpPr>
        <p:spPr>
          <a:xfrm>
            <a:off x="5936760" y="2488151"/>
            <a:ext cx="282862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0" i="0" u="none" strike="noStrike" baseline="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Установлены </a:t>
            </a:r>
            <a:r>
              <a:rPr lang="ru-RU" sz="2000" b="1" i="0" u="none" strike="noStrike" baseline="0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нормы рабочего</a:t>
            </a:r>
          </a:p>
          <a:p>
            <a:pPr algn="ctr"/>
            <a:r>
              <a:rPr lang="ru-RU" sz="2000" b="1" i="0" u="none" strike="noStrike" baseline="0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времени</a:t>
            </a:r>
            <a:r>
              <a:rPr lang="ru-RU" sz="2000" b="0" i="0" u="none" strike="noStrike" baseline="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правила расчета учебной нагрузки. Разграничены </a:t>
            </a:r>
            <a:r>
              <a:rPr lang="ru-RU" sz="2000" b="1" i="0" u="none" strike="noStrike" baseline="0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</a:t>
            </a:r>
            <a:br>
              <a:rPr lang="ru-RU" sz="2000" b="1" i="0" u="none" strike="noStrike" baseline="0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i="0" u="none" strike="noStrike" baseline="0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b="1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</a:t>
            </a:r>
            <a:r>
              <a:rPr lang="ru-RU" sz="2000" b="1" i="0" u="none" strike="noStrike" baseline="0" dirty="0">
                <a:solidFill>
                  <a:srgbClr val="BF36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ополнительные обязанности </a:t>
            </a:r>
            <a:r>
              <a:rPr lang="ru-RU" sz="2000" b="0" i="0" u="none" strike="noStrike" baseline="0" dirty="0" smtClean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</a:t>
            </a:r>
            <a:endParaRPr lang="ru-RU" sz="2000" dirty="0">
              <a:solidFill>
                <a:srgbClr val="2835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772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Изображение выглядит как снимок экрана, фиолетовый, Фиолетовый, Сире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03451694-84DB-CA94-D7B6-865C95C35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871" y="3566154"/>
            <a:ext cx="4389129" cy="32918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E01480E-BEB3-3F23-8965-FEE83BB859EF}"/>
              </a:ext>
            </a:extLst>
          </p:cNvPr>
          <p:cNvSpPr txBox="1"/>
          <p:nvPr/>
        </p:nvSpPr>
        <p:spPr>
          <a:xfrm>
            <a:off x="-72060" y="385323"/>
            <a:ext cx="92881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283583"/>
                </a:solidFill>
                <a:latin typeface="Arial Black" panose="020B0A04020102020204" pitchFamily="34" charset="0"/>
              </a:rPr>
              <a:t>СНИЖЕНИЕ БЮРОКРАТИЧЕСКОЙ </a:t>
            </a:r>
          </a:p>
          <a:p>
            <a:pPr algn="ctr"/>
            <a:r>
              <a:rPr lang="ru-RU" sz="2400" dirty="0">
                <a:solidFill>
                  <a:srgbClr val="283583"/>
                </a:solidFill>
                <a:latin typeface="Arial Black" panose="020B0A04020102020204" pitchFamily="34" charset="0"/>
              </a:rPr>
              <a:t>НАГРУЗКИ И РАЗВИТИЕ ЭЛЕКТРОННЫХ СЕРВИСОВ </a:t>
            </a:r>
          </a:p>
        </p:txBody>
      </p:sp>
      <p:pic>
        <p:nvPicPr>
          <p:cNvPr id="3074" name="Picture 2" descr="Увеличить">
            <a:extLst>
              <a:ext uri="{FF2B5EF4-FFF2-40B4-BE49-F238E27FC236}">
                <a16:creationId xmlns:a16="http://schemas.microsoft.com/office/drawing/2014/main" xmlns="" id="{C8A8390C-592B-731E-2CB6-8153288FA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" t="821" r="963" b="911"/>
          <a:stretch/>
        </p:blipFill>
        <p:spPr bwMode="auto">
          <a:xfrm>
            <a:off x="659193" y="2089441"/>
            <a:ext cx="3168352" cy="478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C7901F8-4C3A-B745-9A96-E104D0832D30}"/>
              </a:ext>
            </a:extLst>
          </p:cNvPr>
          <p:cNvSpPr txBox="1"/>
          <p:nvPr/>
        </p:nvSpPr>
        <p:spPr>
          <a:xfrm>
            <a:off x="89874" y="1350777"/>
            <a:ext cx="430699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283583"/>
                </a:solidFill>
                <a:latin typeface="Arial Black" panose="020B0A04020102020204" pitchFamily="34" charset="0"/>
              </a:rPr>
              <a:t>ПРИКАЗ МИНИСТЕРСТВА ПРОСВЕЩЕНИЯ РОССИЙСКОЙ ФЕДЕРАЦИИ ОТ 06.11.2024 № 779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402F8E8-C8A8-CA98-CE4A-F6A3E58DCFE4}"/>
              </a:ext>
            </a:extLst>
          </p:cNvPr>
          <p:cNvSpPr txBox="1"/>
          <p:nvPr/>
        </p:nvSpPr>
        <p:spPr>
          <a:xfrm>
            <a:off x="4572000" y="2288881"/>
            <a:ext cx="510073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BF363D"/>
                </a:solidFill>
                <a:highlight>
                  <a:srgbClr val="F0DCD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Снижение бумажной нагрузки:</a:t>
            </a:r>
          </a:p>
          <a:p>
            <a:pPr marL="285750" indent="-285750">
              <a:buClr>
                <a:srgbClr val="BF363D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документов, подготовкой которых </a:t>
            </a:r>
          </a:p>
          <a:p>
            <a:pPr>
              <a:buClr>
                <a:srgbClr val="BF363D"/>
              </a:buClr>
            </a:pPr>
            <a:r>
              <a:rPr lang="ru-RU" sz="200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 заниматься педагоги</a:t>
            </a:r>
            <a:br>
              <a:rPr lang="ru-RU" sz="200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2835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BF363D"/>
                </a:solidFill>
                <a:highlight>
                  <a:srgbClr val="F0DCD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Безопасные цифровые сервисы:</a:t>
            </a:r>
          </a:p>
          <a:p>
            <a:pPr marL="285750" indent="-285750">
              <a:buClr>
                <a:srgbClr val="BF363D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ЦОС «Моя школа»</a:t>
            </a:r>
          </a:p>
          <a:p>
            <a:pPr marL="285750" indent="-285750">
              <a:buClr>
                <a:srgbClr val="BF363D"/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конструктор рабочих программ на сайте </a:t>
            </a:r>
          </a:p>
          <a:p>
            <a:pPr>
              <a:buClr>
                <a:srgbClr val="BF363D"/>
              </a:buClr>
            </a:pPr>
            <a:r>
              <a:rPr lang="ru-RU" sz="2000" dirty="0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edsoo.ru/</a:t>
            </a:r>
            <a:r>
              <a:rPr lang="ru-RU" sz="2000" dirty="0" err="1">
                <a:solidFill>
                  <a:srgbClr val="2835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constructor</a:t>
            </a:r>
            <a:endParaRPr lang="ru-RU" sz="2000" dirty="0">
              <a:solidFill>
                <a:srgbClr val="2835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999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Изображение выглядит как текст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F15BA5C2-0D71-AAF6-AB52-D7EDD7693B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9144000" cy="6857357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22418" y="2102683"/>
            <a:ext cx="7346534" cy="8741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ru-RU" sz="3200" dirty="0">
              <a:solidFill>
                <a:srgbClr val="283583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C8177ABB-E15A-7F28-4EE3-2DFA870B9F85}"/>
              </a:ext>
            </a:extLst>
          </p:cNvPr>
          <p:cNvCxnSpPr>
            <a:cxnSpLocks/>
          </p:cNvCxnSpPr>
          <p:nvPr/>
        </p:nvCxnSpPr>
        <p:spPr>
          <a:xfrm>
            <a:off x="1717482" y="1214655"/>
            <a:ext cx="17830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F5AA5D5-4FA5-04D0-9825-83683F1FA7A4}"/>
              </a:ext>
            </a:extLst>
          </p:cNvPr>
          <p:cNvSpPr txBox="1"/>
          <p:nvPr/>
        </p:nvSpPr>
        <p:spPr>
          <a:xfrm>
            <a:off x="1043608" y="1484784"/>
            <a:ext cx="582196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283583"/>
                </a:solidFill>
                <a:latin typeface="Arial Black" panose="020B0A04020102020204" pitchFamily="34" charset="0"/>
              </a:rPr>
              <a:t>ПРИОРИТЕТНЫЕ НАПРАВЛЕНИЯ РАБОТЫ ШКОЛЫ</a:t>
            </a:r>
          </a:p>
          <a:p>
            <a:pPr algn="ctr"/>
            <a:r>
              <a:rPr lang="ru-RU" sz="3200" dirty="0">
                <a:solidFill>
                  <a:srgbClr val="283583"/>
                </a:solidFill>
                <a:latin typeface="Arial Black" panose="020B0A04020102020204" pitchFamily="34" charset="0"/>
              </a:rPr>
              <a:t>В 2025/26 </a:t>
            </a:r>
            <a:r>
              <a:rPr lang="ru-RU" sz="3200" dirty="0" smtClean="0">
                <a:solidFill>
                  <a:srgbClr val="283583"/>
                </a:solidFill>
                <a:latin typeface="Arial Black" panose="020B0A04020102020204" pitchFamily="34" charset="0"/>
              </a:rPr>
              <a:t>УЧЕБНОМ ГОДУ</a:t>
            </a:r>
            <a:endParaRPr lang="ru-RU" sz="3200" dirty="0">
              <a:solidFill>
                <a:srgbClr val="28358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09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Изображение выглядит как снимок экрана, фиолетовый, Фиолетовый, Сире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0638ADD3-736E-6782-4D5D-A8B8D4ABFE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871" y="3566154"/>
            <a:ext cx="4389129" cy="32918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78D0557-A0B6-02AA-65B1-77C1EB6B986F}"/>
              </a:ext>
            </a:extLst>
          </p:cNvPr>
          <p:cNvSpPr txBox="1"/>
          <p:nvPr/>
        </p:nvSpPr>
        <p:spPr>
          <a:xfrm>
            <a:off x="2121155" y="369420"/>
            <a:ext cx="5514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283583"/>
                </a:solidFill>
                <a:latin typeface="Arial Black" panose="020B0A04020102020204" pitchFamily="34" charset="0"/>
              </a:rPr>
              <a:t>ИЗМЕНЕНИЯ В ОБРАЗОВАНИИ</a:t>
            </a:r>
            <a:br>
              <a:rPr lang="ru-RU" sz="2400" dirty="0">
                <a:solidFill>
                  <a:srgbClr val="283583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283583"/>
                </a:solidFill>
                <a:latin typeface="Arial Black" panose="020B0A04020102020204" pitchFamily="34" charset="0"/>
              </a:rPr>
              <a:t>И ВОСПИТАНИИ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F2372DE-69F9-C6FA-358D-121034A8BED1}"/>
              </a:ext>
            </a:extLst>
          </p:cNvPr>
          <p:cNvSpPr/>
          <p:nvPr/>
        </p:nvSpPr>
        <p:spPr>
          <a:xfrm>
            <a:off x="427836" y="3923070"/>
            <a:ext cx="8288329" cy="4726858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39D4AE2-33E3-790D-111A-6102E722B80B}"/>
              </a:ext>
            </a:extLst>
          </p:cNvPr>
          <p:cNvSpPr/>
          <p:nvPr/>
        </p:nvSpPr>
        <p:spPr>
          <a:xfrm>
            <a:off x="624963" y="1445342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обновленных ФГОС на всех ступенях общего образования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80C8980-5256-FFB9-003B-59FBF510AFD1}"/>
              </a:ext>
            </a:extLst>
          </p:cNvPr>
          <p:cNvSpPr/>
          <p:nvPr/>
        </p:nvSpPr>
        <p:spPr>
          <a:xfrm>
            <a:off x="3397659" y="1445342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перечня документов,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заполняемых учителем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E1ED4E6-D441-09C2-16B4-6C258D998A44}"/>
              </a:ext>
            </a:extLst>
          </p:cNvPr>
          <p:cNvSpPr/>
          <p:nvPr/>
        </p:nvSpPr>
        <p:spPr>
          <a:xfrm>
            <a:off x="6165680" y="1445342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Обязательное участие учеников в общественно-полезном труде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AE4AA2E-ACF5-ECE7-5669-25E26F86783B}"/>
              </a:ext>
            </a:extLst>
          </p:cNvPr>
          <p:cNvSpPr/>
          <p:nvPr/>
        </p:nvSpPr>
        <p:spPr>
          <a:xfrm>
            <a:off x="624963" y="3139828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предметов «Основы безопасности и защиты Родины» и «Труд»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0ACDDCC1-22A4-9DFF-F79C-BF91B7C991E6}"/>
              </a:ext>
            </a:extLst>
          </p:cNvPr>
          <p:cNvSpPr/>
          <p:nvPr/>
        </p:nvSpPr>
        <p:spPr>
          <a:xfrm>
            <a:off x="3397658" y="3133966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занятий «Разговоры о важном»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342B56C-52BC-593F-6ED8-C3640143B7EC}"/>
              </a:ext>
            </a:extLst>
          </p:cNvPr>
          <p:cNvSpPr/>
          <p:nvPr/>
        </p:nvSpPr>
        <p:spPr>
          <a:xfrm>
            <a:off x="6165680" y="3133966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Старт учебной недели </a:t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флагом и гимном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F17552D-2771-D5FC-6EE1-234DAA32FBEF}"/>
              </a:ext>
            </a:extLst>
          </p:cNvPr>
          <p:cNvSpPr/>
          <p:nvPr/>
        </p:nvSpPr>
        <p:spPr>
          <a:xfrm>
            <a:off x="624963" y="4828452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у обучающихся позитивного мышления и принципов здорового образа жизни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4CE19B37-DF6F-30FC-3C19-AD6658EE1DA0}"/>
              </a:ext>
            </a:extLst>
          </p:cNvPr>
          <p:cNvSpPr/>
          <p:nvPr/>
        </p:nvSpPr>
        <p:spPr>
          <a:xfrm>
            <a:off x="3397657" y="4828452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Историческое просвещение обучающихся с первого класса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E9DC6F70-360A-066C-EED9-246727006D94}"/>
              </a:ext>
            </a:extLst>
          </p:cNvPr>
          <p:cNvSpPr/>
          <p:nvPr/>
        </p:nvSpPr>
        <p:spPr>
          <a:xfrm>
            <a:off x="6165679" y="4828452"/>
            <a:ext cx="2348681" cy="1255190"/>
          </a:xfrm>
          <a:prstGeom prst="rect">
            <a:avLst/>
          </a:prstGeom>
          <a:solidFill>
            <a:srgbClr val="B24D79"/>
          </a:solidFill>
          <a:ln w="28575">
            <a:solidFill>
              <a:srgbClr val="B24D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регионального компонента в содержание внеурочных занятий</a:t>
            </a:r>
          </a:p>
        </p:txBody>
      </p:sp>
    </p:spTree>
    <p:extLst>
      <p:ext uri="{BB962C8B-B14F-4D97-AF65-F5344CB8AC3E}">
        <p14:creationId xmlns:p14="http://schemas.microsoft.com/office/powerpoint/2010/main" val="368122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211</Words>
  <Application>Microsoft Office PowerPoint</Application>
  <PresentationFormat>Экран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zavuch</dc:creator>
  <cp:lastModifiedBy>Олег</cp:lastModifiedBy>
  <cp:revision>10</cp:revision>
  <dcterms:created xsi:type="dcterms:W3CDTF">2025-08-27T10:14:33Z</dcterms:created>
  <dcterms:modified xsi:type="dcterms:W3CDTF">2026-01-08T15:09:23Z</dcterms:modified>
</cp:coreProperties>
</file>